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1" r:id="rId5"/>
    <p:sldId id="257" r:id="rId6"/>
    <p:sldId id="263" r:id="rId7"/>
    <p:sldId id="264" r:id="rId8"/>
    <p:sldId id="265" r:id="rId9"/>
    <p:sldId id="272" r:id="rId10"/>
    <p:sldId id="269" r:id="rId11"/>
    <p:sldId id="270" r:id="rId12"/>
    <p:sldId id="274" r:id="rId13"/>
    <p:sldId id="271" r:id="rId14"/>
    <p:sldId id="275" r:id="rId1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7"/>
    <p:restoredTop sz="94633"/>
  </p:normalViewPr>
  <p:slideViewPr>
    <p:cSldViewPr snapToGrid="0" snapToObjects="1">
      <p:cViewPr varScale="1">
        <p:scale>
          <a:sx n="118" d="100"/>
          <a:sy n="118" d="100"/>
        </p:scale>
        <p:origin x="91"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DBED0-C11F-444B-9F02-AE97208C2C30}" type="datetimeFigureOut">
              <a:rPr lang="en-US" smtClean="0"/>
              <a:t>4/6/2023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789660-3DEF-BC41-9D56-BE307878793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C6DBED0-C11F-444B-9F02-AE97208C2C30}" type="datetimeFigureOut">
              <a:rPr lang="en-US" smtClean="0"/>
              <a:t>4/6/2023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789660-3DEF-BC41-9D56-BE3078787933}" type="slidenum">
              <a:rPr lang="en-US" smtClean="0"/>
              <a:t>‹#›</a:t>
            </a:fld>
            <a:endParaRPr lang="en-US" dirty="0"/>
          </a:p>
        </p:txBody>
      </p:sp>
    </p:spTree>
    <p:extLst>
      <p:ext uri="{BB962C8B-B14F-4D97-AF65-F5344CB8AC3E}">
        <p14:creationId xmlns:p14="http://schemas.microsoft.com/office/powerpoint/2010/main" val="254402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www.northampton.edu/public-health.htm"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49831" y="4062953"/>
            <a:ext cx="4817097" cy="461665"/>
          </a:xfrm>
          <a:prstGeom prst="rect">
            <a:avLst/>
          </a:prstGeom>
          <a:noFill/>
        </p:spPr>
        <p:txBody>
          <a:bodyPr wrap="square" rtlCol="0">
            <a:spAutoFit/>
          </a:bodyPr>
          <a:lstStyle/>
          <a:p>
            <a:r>
              <a:rPr lang="en-US" sz="2400" dirty="0" smtClean="0"/>
              <a:t>Public Health, AAS</a:t>
            </a:r>
            <a:endParaRPr 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240428167"/>
      </p:ext>
    </p:extLst>
  </p:cSld>
  <p:clrMapOvr>
    <a:masterClrMapping/>
  </p:clrMapOvr>
  <mc:AlternateContent xmlns:mc="http://schemas.openxmlformats.org/markup-compatibility/2006">
    <mc:Choice xmlns:p14="http://schemas.microsoft.com/office/powerpoint/2010/main" Requires="p14">
      <p:transition spd="slow" p14:dur="2000" advTm="15621"/>
    </mc:Choice>
    <mc:Fallback>
      <p:transition spd="slow" advTm="1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We Are Here To Help!</a:t>
            </a:r>
            <a:endParaRPr lang="en-US" sz="4400" b="1" dirty="0"/>
          </a:p>
        </p:txBody>
      </p:sp>
      <p:sp>
        <p:nvSpPr>
          <p:cNvPr id="3" name="Content Placeholder 2"/>
          <p:cNvSpPr>
            <a:spLocks noGrp="1"/>
          </p:cNvSpPr>
          <p:nvPr>
            <p:ph idx="1"/>
          </p:nvPr>
        </p:nvSpPr>
        <p:spPr/>
        <p:txBody>
          <a:bodyPr/>
          <a:lstStyle/>
          <a:p>
            <a:r>
              <a:rPr lang="en-US" dirty="0" smtClean="0"/>
              <a:t>Contact any of us with questions about NCC’s Public Health Program:</a:t>
            </a:r>
          </a:p>
          <a:p>
            <a:r>
              <a:rPr lang="en-US" dirty="0" smtClean="0"/>
              <a:t>Alyson Patascher:  Associate Dean, School of Health Sciences and Education/ Public Health Program Manager</a:t>
            </a:r>
          </a:p>
          <a:p>
            <a:pPr lvl="1"/>
            <a:r>
              <a:rPr lang="en-US" dirty="0" smtClean="0"/>
              <a:t>apatascher@northampton.edu</a:t>
            </a:r>
          </a:p>
          <a:p>
            <a:r>
              <a:rPr lang="en-US" dirty="0" smtClean="0"/>
              <a:t>Virginia Coleman</a:t>
            </a:r>
            <a:r>
              <a:rPr lang="en-US" dirty="0"/>
              <a:t>:  Associate Director, Advising and Transfer </a:t>
            </a:r>
            <a:r>
              <a:rPr lang="en-US" dirty="0" smtClean="0"/>
              <a:t>Services</a:t>
            </a:r>
          </a:p>
          <a:p>
            <a:pPr lvl="1"/>
            <a:r>
              <a:rPr lang="en-US" dirty="0" smtClean="0"/>
              <a:t>vcoleman@northampton.edu</a:t>
            </a:r>
          </a:p>
          <a:p>
            <a:r>
              <a:rPr lang="en-US" dirty="0" smtClean="0"/>
              <a:t>Rachel Stumpp:   Academic Advisor</a:t>
            </a:r>
          </a:p>
          <a:p>
            <a:pPr lvl="1"/>
            <a:r>
              <a:rPr lang="en-US" dirty="0" smtClean="0"/>
              <a:t>rstumpp@northampton.edu </a:t>
            </a:r>
          </a:p>
          <a:p>
            <a:pPr lvl="1"/>
            <a:endParaRPr lang="en-US" dirty="0"/>
          </a:p>
          <a:p>
            <a:pPr marL="342900" lvl="1" indent="0">
              <a:buNone/>
            </a:pPr>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580304095"/>
      </p:ext>
    </p:extLst>
  </p:cSld>
  <p:clrMapOvr>
    <a:masterClrMapping/>
  </p:clrMapOvr>
  <mc:AlternateContent xmlns:mc="http://schemas.openxmlformats.org/markup-compatibility/2006">
    <mc:Choice xmlns:p14="http://schemas.microsoft.com/office/powerpoint/2010/main" Requires="p14">
      <p:transition spd="slow" p14:dur="2000" advTm="29055"/>
    </mc:Choice>
    <mc:Fallback>
      <p:transition spd="slow" advTm="2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Questions?</a:t>
            </a:r>
            <a:endParaRPr lang="en-US" sz="4400" b="1" dirty="0"/>
          </a:p>
        </p:txBody>
      </p:sp>
      <p:sp>
        <p:nvSpPr>
          <p:cNvPr id="3" name="Content Placeholder 2"/>
          <p:cNvSpPr>
            <a:spLocks noGrp="1"/>
          </p:cNvSpPr>
          <p:nvPr>
            <p:ph idx="1"/>
          </p:nvPr>
        </p:nvSpPr>
        <p:spPr>
          <a:xfrm>
            <a:off x="0" y="1369219"/>
            <a:ext cx="3519453" cy="3263504"/>
          </a:xfrm>
        </p:spPr>
        <p:txBody>
          <a:bodyPr/>
          <a:lstStyle/>
          <a:p>
            <a:pPr marL="342900" lvl="1" indent="0">
              <a:buNone/>
            </a:pPr>
            <a:endParaRPr lang="en-US" dirty="0"/>
          </a:p>
          <a:p>
            <a:pPr marL="342900" lvl="1" indent="0">
              <a:buNone/>
            </a:pPr>
            <a:endParaRPr lang="en-US" dirty="0" smtClean="0"/>
          </a:p>
          <a:p>
            <a:pPr marL="342900" lvl="1" indent="0">
              <a:buNone/>
            </a:pPr>
            <a:endParaRPr lang="en-US" dirty="0"/>
          </a:p>
          <a:p>
            <a:pPr marL="342900" lvl="1" indent="0">
              <a:buNone/>
            </a:pPr>
            <a:endParaRPr lang="en-US" dirty="0" smtClean="0"/>
          </a:p>
          <a:p>
            <a:pPr marL="342900" lvl="1" indent="0">
              <a:buNone/>
            </a:pPr>
            <a:r>
              <a:rPr lang="en-US" b="1" dirty="0" smtClean="0"/>
              <a:t>Alyson Patascher, MPH</a:t>
            </a:r>
          </a:p>
          <a:p>
            <a:pPr marL="342900" lvl="1" indent="0">
              <a:buNone/>
            </a:pPr>
            <a:r>
              <a:rPr lang="en-US" b="1" dirty="0" smtClean="0"/>
              <a:t>apatascher@northampton.edu</a:t>
            </a:r>
          </a:p>
          <a:p>
            <a:pPr marL="0" indent="0">
              <a:buNone/>
            </a:pPr>
            <a:endParaRPr lang="en-US" dirty="0"/>
          </a:p>
        </p:txBody>
      </p:sp>
      <p:pic>
        <p:nvPicPr>
          <p:cNvPr id="4" name="Picture 3" descr="Questions - Free of Charge Creative Commons Chalkboard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111" y="1268016"/>
            <a:ext cx="4852121" cy="319026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155632173"/>
      </p:ext>
    </p:extLst>
  </p:cSld>
  <p:clrMapOvr>
    <a:masterClrMapping/>
  </p:clrMapOvr>
  <mc:AlternateContent xmlns:mc="http://schemas.openxmlformats.org/markup-compatibility/2006">
    <mc:Choice xmlns:p14="http://schemas.microsoft.com/office/powerpoint/2010/main" Requires="p14">
      <p:transition spd="slow" p14:dur="2000" advTm="22575"/>
    </mc:Choice>
    <mc:Fallback>
      <p:transition spd="slow" advTm="2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What is Public Health?</a:t>
            </a:r>
            <a:endParaRPr lang="en-US" sz="4400" b="1" dirty="0"/>
          </a:p>
        </p:txBody>
      </p:sp>
      <p:sp>
        <p:nvSpPr>
          <p:cNvPr id="3" name="Content Placeholder 2"/>
          <p:cNvSpPr>
            <a:spLocks noGrp="1"/>
          </p:cNvSpPr>
          <p:nvPr>
            <p:ph idx="1"/>
          </p:nvPr>
        </p:nvSpPr>
        <p:spPr/>
        <p:txBody>
          <a:bodyPr/>
          <a:lstStyle/>
          <a:p>
            <a:r>
              <a:rPr lang="en-US" dirty="0">
                <a:solidFill>
                  <a:srgbClr val="000000"/>
                </a:solidFill>
              </a:rPr>
              <a:t>Public health takes a population-based focus to health</a:t>
            </a:r>
            <a:r>
              <a:rPr lang="en-US" dirty="0" smtClean="0">
                <a:solidFill>
                  <a:srgbClr val="000000"/>
                </a:solidFill>
              </a:rPr>
              <a:t>.</a:t>
            </a:r>
          </a:p>
          <a:p>
            <a:pPr marL="0" indent="0">
              <a:buNone/>
            </a:pPr>
            <a:r>
              <a:rPr lang="en-US" dirty="0" smtClean="0">
                <a:solidFill>
                  <a:srgbClr val="000000"/>
                </a:solidFill>
              </a:rPr>
              <a:t> </a:t>
            </a:r>
            <a:endParaRPr lang="en-US" dirty="0">
              <a:solidFill>
                <a:srgbClr val="000000"/>
              </a:solidFill>
            </a:endParaRPr>
          </a:p>
          <a:p>
            <a:r>
              <a:rPr lang="en-US" dirty="0">
                <a:solidFill>
                  <a:srgbClr val="000000"/>
                </a:solidFill>
              </a:rPr>
              <a:t>Public Health Professionals determine health needs and intervention priorities for communities. </a:t>
            </a:r>
            <a:endParaRPr lang="en-US" dirty="0" smtClean="0">
              <a:solidFill>
                <a:srgbClr val="000000"/>
              </a:solidFill>
            </a:endParaRPr>
          </a:p>
          <a:p>
            <a:endParaRPr lang="en-US" dirty="0">
              <a:solidFill>
                <a:srgbClr val="000000"/>
              </a:solidFill>
            </a:endParaRPr>
          </a:p>
          <a:p>
            <a:r>
              <a:rPr lang="en-US" dirty="0" smtClean="0">
                <a:solidFill>
                  <a:srgbClr val="000000"/>
                </a:solidFill>
              </a:rPr>
              <a:t>Studying </a:t>
            </a:r>
            <a:r>
              <a:rPr lang="en-US" dirty="0">
                <a:solidFill>
                  <a:srgbClr val="000000"/>
                </a:solidFill>
              </a:rPr>
              <a:t>public health gives students the chance to encourage healthy lifestyles through raised awareness and education.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94640893"/>
      </p:ext>
    </p:extLst>
  </p:cSld>
  <p:clrMapOvr>
    <a:masterClrMapping/>
  </p:clrMapOvr>
  <mc:AlternateContent xmlns:mc="http://schemas.openxmlformats.org/markup-compatibility/2006">
    <mc:Choice xmlns:p14="http://schemas.microsoft.com/office/powerpoint/2010/main" Requires="p14">
      <p:transition spd="slow" p14:dur="2000" advTm="42096"/>
    </mc:Choice>
    <mc:Fallback>
      <p:transition spd="slow" advTm="4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Public Health (PUBH), AAS</a:t>
            </a:r>
            <a:endParaRPr lang="en-US" sz="4400" b="1" dirty="0"/>
          </a:p>
        </p:txBody>
      </p:sp>
      <p:sp>
        <p:nvSpPr>
          <p:cNvPr id="3" name="Content Placeholder 2"/>
          <p:cNvSpPr>
            <a:spLocks noGrp="1"/>
          </p:cNvSpPr>
          <p:nvPr>
            <p:ph idx="1"/>
          </p:nvPr>
        </p:nvSpPr>
        <p:spPr/>
        <p:txBody>
          <a:bodyPr/>
          <a:lstStyle/>
          <a:p>
            <a:r>
              <a:rPr lang="en-US" dirty="0" smtClean="0"/>
              <a:t>60 credits</a:t>
            </a:r>
          </a:p>
          <a:p>
            <a:r>
              <a:rPr lang="en-US" dirty="0" smtClean="0"/>
              <a:t>4 semesters</a:t>
            </a:r>
          </a:p>
          <a:p>
            <a:r>
              <a:rPr lang="en-US" dirty="0" smtClean="0"/>
              <a:t>Fully online (can take non-PUBH classes in person)</a:t>
            </a:r>
          </a:p>
          <a:p>
            <a:r>
              <a:rPr lang="en-US" dirty="0" smtClean="0"/>
              <a:t>Many students continue on for a 4-year degree</a:t>
            </a:r>
          </a:p>
          <a:p>
            <a:r>
              <a:rPr lang="en-US" dirty="0" smtClean="0"/>
              <a:t>Vast opportunities for employment since Public Health is a broad area</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639639723"/>
      </p:ext>
    </p:extLst>
  </p:cSld>
  <p:clrMapOvr>
    <a:masterClrMapping/>
  </p:clrMapOvr>
  <mc:AlternateContent xmlns:mc="http://schemas.openxmlformats.org/markup-compatibility/2006">
    <mc:Choice xmlns:p14="http://schemas.microsoft.com/office/powerpoint/2010/main" Requires="p14">
      <p:transition spd="slow" p14:dur="2000" advTm="27571"/>
    </mc:Choice>
    <mc:Fallback>
      <p:transition spd="slow" advTm="2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Public Health @ NCC</a:t>
            </a:r>
            <a:endParaRPr lang="en-US" sz="4400" b="1" dirty="0"/>
          </a:p>
        </p:txBody>
      </p:sp>
      <p:sp>
        <p:nvSpPr>
          <p:cNvPr id="3" name="Content Placeholder 2"/>
          <p:cNvSpPr>
            <a:spLocks noGrp="1"/>
          </p:cNvSpPr>
          <p:nvPr>
            <p:ph idx="1"/>
          </p:nvPr>
        </p:nvSpPr>
        <p:spPr/>
        <p:txBody>
          <a:bodyPr/>
          <a:lstStyle/>
          <a:p>
            <a:r>
              <a:rPr lang="en-US" dirty="0">
                <a:solidFill>
                  <a:srgbClr val="0E0E0E"/>
                </a:solidFill>
              </a:rPr>
              <a:t>NCC’s Public Health major teaches students to educate, counsel, promote and save lives</a:t>
            </a:r>
            <a:r>
              <a:rPr lang="en-US" dirty="0" smtClean="0">
                <a:solidFill>
                  <a:srgbClr val="0E0E0E"/>
                </a:solidFill>
              </a:rPr>
              <a:t>.</a:t>
            </a:r>
          </a:p>
          <a:p>
            <a:pPr marL="0" indent="0">
              <a:buNone/>
            </a:pPr>
            <a:endParaRPr lang="en-US" dirty="0">
              <a:solidFill>
                <a:srgbClr val="0E0E0E"/>
              </a:solidFill>
            </a:endParaRPr>
          </a:p>
          <a:p>
            <a:r>
              <a:rPr lang="en-US" dirty="0" smtClean="0">
                <a:solidFill>
                  <a:srgbClr val="0E0E0E"/>
                </a:solidFill>
              </a:rPr>
              <a:t>All </a:t>
            </a:r>
            <a:r>
              <a:rPr lang="en-US" dirty="0">
                <a:solidFill>
                  <a:srgbClr val="0E0E0E"/>
                </a:solidFill>
              </a:rPr>
              <a:t>online courses are facilitated by </a:t>
            </a:r>
            <a:r>
              <a:rPr lang="en-US" dirty="0" smtClean="0">
                <a:solidFill>
                  <a:srgbClr val="0E0E0E"/>
                </a:solidFill>
              </a:rPr>
              <a:t>a NCC faculty member and </a:t>
            </a:r>
            <a:r>
              <a:rPr lang="en-US" dirty="0">
                <a:solidFill>
                  <a:srgbClr val="0E0E0E"/>
                </a:solidFill>
              </a:rPr>
              <a:t>include opportunities for student interaction and participation. </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723006579"/>
      </p:ext>
    </p:extLst>
  </p:cSld>
  <p:clrMapOvr>
    <a:masterClrMapping/>
  </p:clrMapOvr>
  <mc:AlternateContent xmlns:mc="http://schemas.openxmlformats.org/markup-compatibility/2006">
    <mc:Choice xmlns:p14="http://schemas.microsoft.com/office/powerpoint/2010/main" Requires="p14">
      <p:transition spd="slow" p14:dur="2000" advTm="31072"/>
    </mc:Choice>
    <mc:Fallback>
      <p:transition spd="slow" advTm="31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Public Health @ NCC</a:t>
            </a:r>
            <a:endParaRPr lang="en-US" sz="4400" b="1" dirty="0"/>
          </a:p>
        </p:txBody>
      </p:sp>
      <p:sp>
        <p:nvSpPr>
          <p:cNvPr id="3" name="Content Placeholder 2"/>
          <p:cNvSpPr>
            <a:spLocks noGrp="1"/>
          </p:cNvSpPr>
          <p:nvPr>
            <p:ph idx="1"/>
          </p:nvPr>
        </p:nvSpPr>
        <p:spPr/>
        <p:txBody>
          <a:bodyPr>
            <a:normAutofit/>
          </a:bodyPr>
          <a:lstStyle/>
          <a:p>
            <a:pPr fontAlgn="base"/>
            <a:r>
              <a:rPr lang="en-US" dirty="0">
                <a:solidFill>
                  <a:srgbClr val="000000"/>
                </a:solidFill>
              </a:rPr>
              <a:t>Early on in the program, students study the basics of both biology and public health. Through specific courses, they gain skills in planning, analyzing, and implementing health programs. </a:t>
            </a:r>
            <a:endParaRPr lang="en-US" dirty="0" smtClean="0">
              <a:solidFill>
                <a:srgbClr val="000000"/>
              </a:solidFill>
            </a:endParaRPr>
          </a:p>
          <a:p>
            <a:pPr fontAlgn="base"/>
            <a:endParaRPr lang="en-US" dirty="0">
              <a:solidFill>
                <a:srgbClr val="000000"/>
              </a:solidFill>
            </a:endParaRPr>
          </a:p>
          <a:p>
            <a:pPr fontAlgn="base"/>
            <a:r>
              <a:rPr lang="en-US" dirty="0">
                <a:solidFill>
                  <a:srgbClr val="000000"/>
                </a:solidFill>
              </a:rPr>
              <a:t>At the end of the program, students participate in a capstone course </a:t>
            </a:r>
            <a:r>
              <a:rPr lang="en-US" dirty="0" smtClean="0">
                <a:solidFill>
                  <a:srgbClr val="000000"/>
                </a:solidFill>
              </a:rPr>
              <a:t>(PUBH205) which </a:t>
            </a:r>
            <a:r>
              <a:rPr lang="en-US" dirty="0">
                <a:solidFill>
                  <a:srgbClr val="000000"/>
                </a:solidFill>
              </a:rPr>
              <a:t>gives students the chance to meet professionals in the field and apply what they've learned in the classroom to practical scenarios.  This first hand experience in the field allows students to understand both local and global effects of public health initiatives</a:t>
            </a:r>
            <a:r>
              <a:rPr lang="en-US" dirty="0" smtClean="0">
                <a:solidFill>
                  <a:srgbClr val="000000"/>
                </a:solidFill>
              </a:rPr>
              <a:t>.</a:t>
            </a:r>
            <a:endParaRPr lang="en-US" dirty="0">
              <a:solidFill>
                <a:srgbClr val="000000"/>
              </a:solidFill>
            </a:endParaRPr>
          </a:p>
          <a:p>
            <a:pPr fontAlgn="base"/>
            <a:endParaRPr lang="en-US" dirty="0" smtClean="0">
              <a:solidFill>
                <a:srgbClr val="000000"/>
              </a:solidFill>
            </a:endParaRPr>
          </a:p>
          <a:p>
            <a:pPr fontAlgn="base"/>
            <a:endParaRPr lang="en-US" dirty="0" smtClean="0">
              <a:solidFill>
                <a:srgbClr val="000000"/>
              </a:solidFill>
            </a:endParaRP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153445095"/>
      </p:ext>
    </p:extLst>
  </p:cSld>
  <p:clrMapOvr>
    <a:masterClrMapping/>
  </p:clrMapOvr>
  <mc:AlternateContent xmlns:mc="http://schemas.openxmlformats.org/markup-compatibility/2006">
    <mc:Choice xmlns:p14="http://schemas.microsoft.com/office/powerpoint/2010/main" Requires="p14">
      <p:transition spd="slow" p14:dur="2000" advTm="38053"/>
    </mc:Choice>
    <mc:Fallback>
      <p:transition spd="slow" advTm="3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smtClean="0"/>
              <a:t>Public Health Internship (PUBH205)</a:t>
            </a:r>
            <a:endParaRPr lang="en-US" sz="4400" b="1" dirty="0"/>
          </a:p>
        </p:txBody>
      </p:sp>
      <p:sp>
        <p:nvSpPr>
          <p:cNvPr id="3" name="Content Placeholder 2"/>
          <p:cNvSpPr>
            <a:spLocks noGrp="1"/>
          </p:cNvSpPr>
          <p:nvPr>
            <p:ph idx="1"/>
          </p:nvPr>
        </p:nvSpPr>
        <p:spPr/>
        <p:txBody>
          <a:bodyPr>
            <a:normAutofit lnSpcReduction="10000"/>
          </a:bodyPr>
          <a:lstStyle/>
          <a:p>
            <a:pPr fontAlgn="base"/>
            <a:r>
              <a:rPr lang="en-US" dirty="0" smtClean="0">
                <a:solidFill>
                  <a:srgbClr val="000000"/>
                </a:solidFill>
              </a:rPr>
              <a:t>You will complete 75 hours at a pre-approved site focusing on Public Health initiatives.</a:t>
            </a:r>
          </a:p>
          <a:p>
            <a:pPr fontAlgn="base"/>
            <a:r>
              <a:rPr lang="en-US" dirty="0" smtClean="0">
                <a:solidFill>
                  <a:srgbClr val="000000"/>
                </a:solidFill>
              </a:rPr>
              <a:t>All students will receive a “Public Health Checklist” six months prior to the start of their internship, in which all the items must be completed prior to starting their experience.</a:t>
            </a:r>
          </a:p>
          <a:p>
            <a:pPr fontAlgn="base"/>
            <a:r>
              <a:rPr lang="en-US" dirty="0" smtClean="0">
                <a:solidFill>
                  <a:srgbClr val="000000"/>
                </a:solidFill>
              </a:rPr>
              <a:t>Students have been placed in a variety of settings such as food pantries, YMCA, local hospitals, Meals on Wheels, The Red Cross, The United Way, etc.</a:t>
            </a:r>
          </a:p>
          <a:p>
            <a:pPr fontAlgn="base"/>
            <a:r>
              <a:rPr lang="en-US" dirty="0" smtClean="0">
                <a:solidFill>
                  <a:srgbClr val="000000"/>
                </a:solidFill>
              </a:rPr>
              <a:t>It’s important to note that students must follow the guidelines of their organization (ie:  if you are in a hospital setting you will need the COVID vaccines).</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4082149301"/>
      </p:ext>
    </p:extLst>
  </p:cSld>
  <p:clrMapOvr>
    <a:masterClrMapping/>
  </p:clrMapOvr>
  <mc:AlternateContent xmlns:mc="http://schemas.openxmlformats.org/markup-compatibility/2006">
    <mc:Choice xmlns:p14="http://schemas.microsoft.com/office/powerpoint/2010/main" Requires="p14">
      <p:transition spd="slow" p14:dur="2000" advTm="69076"/>
    </mc:Choice>
    <mc:Fallback>
      <p:transition spd="slow" advTm="69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Employment in Public Health</a:t>
            </a:r>
            <a:endParaRPr lang="en-US" sz="4400" b="1" dirty="0"/>
          </a:p>
        </p:txBody>
      </p:sp>
      <p:sp>
        <p:nvSpPr>
          <p:cNvPr id="3" name="Content Placeholder 2"/>
          <p:cNvSpPr>
            <a:spLocks noGrp="1"/>
          </p:cNvSpPr>
          <p:nvPr>
            <p:ph idx="1"/>
          </p:nvPr>
        </p:nvSpPr>
        <p:spPr/>
        <p:txBody>
          <a:bodyPr/>
          <a:lstStyle/>
          <a:p>
            <a:r>
              <a:rPr lang="en-US" dirty="0" smtClean="0"/>
              <a:t>Healthcare</a:t>
            </a:r>
          </a:p>
          <a:p>
            <a:r>
              <a:rPr lang="en-US" dirty="0" smtClean="0"/>
              <a:t>Public Health Education</a:t>
            </a:r>
          </a:p>
          <a:p>
            <a:r>
              <a:rPr lang="en-US" dirty="0" smtClean="0"/>
              <a:t>Epidemiologist</a:t>
            </a:r>
          </a:p>
          <a:p>
            <a:r>
              <a:rPr lang="en-US" dirty="0" smtClean="0"/>
              <a:t>Disaster Management</a:t>
            </a:r>
          </a:p>
          <a:p>
            <a:r>
              <a:rPr lang="en-US" dirty="0" smtClean="0"/>
              <a:t>Health Informatics</a:t>
            </a:r>
          </a:p>
          <a:p>
            <a:r>
              <a:rPr lang="en-US" dirty="0" smtClean="0"/>
              <a:t>Health Law/Policy</a:t>
            </a:r>
          </a:p>
          <a:p>
            <a:r>
              <a:rPr lang="en-US" dirty="0" smtClean="0"/>
              <a:t>Environmental Health</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153516379"/>
      </p:ext>
    </p:extLst>
  </p:cSld>
  <p:clrMapOvr>
    <a:masterClrMapping/>
  </p:clrMapOvr>
  <mc:AlternateContent xmlns:mc="http://schemas.openxmlformats.org/markup-compatibility/2006">
    <mc:Choice xmlns:p14="http://schemas.microsoft.com/office/powerpoint/2010/main" Requires="p14">
      <p:transition spd="slow" p14:dur="2000" advTm="52060"/>
    </mc:Choice>
    <mc:Fallback>
      <p:transition spd="slow" advTm="5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Furthering Your Education</a:t>
            </a:r>
            <a:endParaRPr lang="en-US" sz="4400" b="1" dirty="0"/>
          </a:p>
        </p:txBody>
      </p:sp>
      <p:sp>
        <p:nvSpPr>
          <p:cNvPr id="3" name="Content Placeholder 2"/>
          <p:cNvSpPr>
            <a:spLocks noGrp="1"/>
          </p:cNvSpPr>
          <p:nvPr>
            <p:ph idx="1"/>
          </p:nvPr>
        </p:nvSpPr>
        <p:spPr/>
        <p:txBody>
          <a:bodyPr/>
          <a:lstStyle/>
          <a:p>
            <a:r>
              <a:rPr lang="en-US" dirty="0" smtClean="0"/>
              <a:t>Building off your AAS in Public Health degree, you can continue on to:</a:t>
            </a:r>
          </a:p>
          <a:p>
            <a:pPr lvl="1"/>
            <a:r>
              <a:rPr lang="en-US" dirty="0"/>
              <a:t>4-year institution (BSPH)</a:t>
            </a:r>
          </a:p>
          <a:p>
            <a:pPr lvl="1"/>
            <a:r>
              <a:rPr lang="en-US" dirty="0"/>
              <a:t>Masters Degree (MPH)</a:t>
            </a:r>
          </a:p>
          <a:p>
            <a:pPr lvl="1"/>
            <a:r>
              <a:rPr lang="en-US" dirty="0"/>
              <a:t>Doctorate </a:t>
            </a:r>
          </a:p>
          <a:p>
            <a:r>
              <a:rPr lang="en-US" dirty="0" smtClean="0"/>
              <a:t>All these degrees open up a wide array of doors in the Public Health field!</a:t>
            </a:r>
          </a:p>
          <a:p>
            <a:pPr lvl="1"/>
            <a:endParaRPr lang="en-US" dirty="0"/>
          </a:p>
          <a:p>
            <a:pPr marL="342900" lvl="1" indent="0">
              <a:buNone/>
            </a:pPr>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759977388"/>
      </p:ext>
    </p:extLst>
  </p:cSld>
  <p:clrMapOvr>
    <a:masterClrMapping/>
  </p:clrMapOvr>
  <mc:AlternateContent xmlns:mc="http://schemas.openxmlformats.org/markup-compatibility/2006">
    <mc:Choice xmlns:p14="http://schemas.microsoft.com/office/powerpoint/2010/main" Requires="p14">
      <p:transition spd="slow" p14:dur="2000" advTm="35563"/>
    </mc:Choice>
    <mc:Fallback>
      <p:transition spd="slow" advTm="3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Public Health, AAS Resources</a:t>
            </a:r>
            <a:endParaRPr lang="en-US" sz="4400" b="1" dirty="0"/>
          </a:p>
        </p:txBody>
      </p:sp>
      <p:sp>
        <p:nvSpPr>
          <p:cNvPr id="3" name="Content Placeholder 2"/>
          <p:cNvSpPr>
            <a:spLocks noGrp="1"/>
          </p:cNvSpPr>
          <p:nvPr>
            <p:ph idx="1"/>
          </p:nvPr>
        </p:nvSpPr>
        <p:spPr/>
        <p:txBody>
          <a:bodyPr/>
          <a:lstStyle/>
          <a:p>
            <a:pPr lvl="1"/>
            <a:r>
              <a:rPr lang="en-US" dirty="0" smtClean="0"/>
              <a:t>Direct Link to Public Health Website:</a:t>
            </a:r>
          </a:p>
          <a:p>
            <a:pPr lvl="2"/>
            <a:r>
              <a:rPr lang="en-US" dirty="0">
                <a:hlinkClick r:id="rId5"/>
              </a:rPr>
              <a:t>https://</a:t>
            </a:r>
            <a:r>
              <a:rPr lang="en-US" dirty="0" smtClean="0">
                <a:hlinkClick r:id="rId5"/>
              </a:rPr>
              <a:t>www.northampton.edu/public-health.htm</a:t>
            </a:r>
            <a:endParaRPr lang="en-US" dirty="0" smtClean="0"/>
          </a:p>
          <a:p>
            <a:pPr marL="342900" lvl="1" indent="0">
              <a:buNone/>
            </a:pPr>
            <a:endParaRPr lang="en-US" dirty="0"/>
          </a:p>
          <a:p>
            <a:pPr marL="342900" lvl="1" indent="0">
              <a:buNone/>
            </a:pPr>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456014420"/>
      </p:ext>
    </p:extLst>
  </p:cSld>
  <p:clrMapOvr>
    <a:masterClrMapping/>
  </p:clrMapOvr>
  <mc:AlternateContent xmlns:mc="http://schemas.openxmlformats.org/markup-compatibility/2006">
    <mc:Choice xmlns:p14="http://schemas.microsoft.com/office/powerpoint/2010/main" Requires="p14">
      <p:transition spd="slow" p14:dur="2000" advTm="20567"/>
    </mc:Choice>
    <mc:Fallback>
      <p:transition spd="slow" advTm="2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ebeccb5-8f81-4efd-9c54-87179d267c2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B309366B6E042932255B0BCA82936" ma:contentTypeVersion="12" ma:contentTypeDescription="Create a new document." ma:contentTypeScope="" ma:versionID="84b656dc68b77fce936aa8608d48c185">
  <xsd:schema xmlns:xsd="http://www.w3.org/2001/XMLSchema" xmlns:xs="http://www.w3.org/2001/XMLSchema" xmlns:p="http://schemas.microsoft.com/office/2006/metadata/properties" xmlns:ns3="cebeccb5-8f81-4efd-9c54-87179d267c24" xmlns:ns4="eab7d5de-9ef0-4d41-8112-0eea1f504581" targetNamespace="http://schemas.microsoft.com/office/2006/metadata/properties" ma:root="true" ma:fieldsID="dda7b7e7f02791f848b822b610866448" ns3:_="" ns4:_="">
    <xsd:import namespace="cebeccb5-8f81-4efd-9c54-87179d267c24"/>
    <xsd:import namespace="eab7d5de-9ef0-4d41-8112-0eea1f50458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GenerationTime" minOccurs="0"/>
                <xsd:element ref="ns3:MediaServiceEventHashCode"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eccb5-8f81-4efd-9c54-87179d267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7d5de-9ef0-4d41-8112-0eea1f50458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9CA27-4AB2-4249-AB63-1D2D1DC0F4D8}">
  <ds:schemaRefs>
    <ds:schemaRef ds:uri="http://schemas.microsoft.com/office/infopath/2007/PartnerControls"/>
    <ds:schemaRef ds:uri="cebeccb5-8f81-4efd-9c54-87179d267c24"/>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eab7d5de-9ef0-4d41-8112-0eea1f504581"/>
    <ds:schemaRef ds:uri="http://www.w3.org/XML/1998/namespace"/>
  </ds:schemaRefs>
</ds:datastoreItem>
</file>

<file path=customXml/itemProps2.xml><?xml version="1.0" encoding="utf-8"?>
<ds:datastoreItem xmlns:ds="http://schemas.openxmlformats.org/officeDocument/2006/customXml" ds:itemID="{5023ACED-F57F-4066-B027-66F15D9CB3A4}">
  <ds:schemaRefs>
    <ds:schemaRef ds:uri="http://schemas.microsoft.com/sharepoint/v3/contenttype/forms"/>
  </ds:schemaRefs>
</ds:datastoreItem>
</file>

<file path=customXml/itemProps3.xml><?xml version="1.0" encoding="utf-8"?>
<ds:datastoreItem xmlns:ds="http://schemas.openxmlformats.org/officeDocument/2006/customXml" ds:itemID="{2AB8BD8C-EC82-4342-8C0B-35B471DDC1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beccb5-8f81-4efd-9c54-87179d267c24"/>
    <ds:schemaRef ds:uri="eab7d5de-9ef0-4d41-8112-0eea1f5045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531</TotalTime>
  <Words>481</Words>
  <Application>Microsoft Office PowerPoint</Application>
  <PresentationFormat>On-screen Show (16:9)</PresentationFormat>
  <Paragraphs>62</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What is Public Health?</vt:lpstr>
      <vt:lpstr>Public Health (PUBH), AAS</vt:lpstr>
      <vt:lpstr>Public Health @ NCC</vt:lpstr>
      <vt:lpstr>Public Health @ NCC</vt:lpstr>
      <vt:lpstr>Public Health Internship (PUBH205)</vt:lpstr>
      <vt:lpstr>Employment in Public Health</vt:lpstr>
      <vt:lpstr>Furthering Your Education</vt:lpstr>
      <vt:lpstr>Public Health, AAS Resources</vt:lpstr>
      <vt:lpstr>We Are Here To Help!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Alyson Patascher</cp:lastModifiedBy>
  <cp:revision>24</cp:revision>
  <dcterms:created xsi:type="dcterms:W3CDTF">2018-02-20T21:18:24Z</dcterms:created>
  <dcterms:modified xsi:type="dcterms:W3CDTF">2023-04-06T14:00:24Z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0x010100649B309366B6E042932255B0BCA82936</vt:lpwstr>
  </property>
</Properties>
</file>